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00AE54-BFFB-41C9-9953-26ADEDD6FE3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2F60DAD-5DD2-4E8B-B0B9-33FB8BDD3DBE}">
      <dgm:prSet/>
      <dgm:spPr/>
      <dgm:t>
        <a:bodyPr/>
        <a:lstStyle/>
        <a:p>
          <a:r>
            <a:rPr lang="nl-NL" dirty="0"/>
            <a:t>Jullie gaan </a:t>
          </a:r>
          <a:r>
            <a:rPr lang="nl-NL" b="1" dirty="0"/>
            <a:t>een maand </a:t>
          </a:r>
          <a:r>
            <a:rPr lang="nl-NL" dirty="0"/>
            <a:t>lang jullie eigen kasboek bijhouden</a:t>
          </a:r>
          <a:endParaRPr lang="en-US" dirty="0"/>
        </a:p>
      </dgm:t>
    </dgm:pt>
    <dgm:pt modelId="{F95D7E2B-60E6-414E-B0B0-9E0A6437850F}" type="parTrans" cxnId="{EFE91FA8-539B-4AB7-B20D-C06191C1EA99}">
      <dgm:prSet/>
      <dgm:spPr/>
      <dgm:t>
        <a:bodyPr/>
        <a:lstStyle/>
        <a:p>
          <a:endParaRPr lang="en-US"/>
        </a:p>
      </dgm:t>
    </dgm:pt>
    <dgm:pt modelId="{E3B9C68F-6C68-4BFB-AA31-4BD60AB8BFB7}" type="sibTrans" cxnId="{EFE91FA8-539B-4AB7-B20D-C06191C1EA99}">
      <dgm:prSet/>
      <dgm:spPr/>
      <dgm:t>
        <a:bodyPr/>
        <a:lstStyle/>
        <a:p>
          <a:endParaRPr lang="en-US"/>
        </a:p>
      </dgm:t>
    </dgm:pt>
    <dgm:pt modelId="{BF98E717-F116-418E-9BE7-5652558D0BE7}">
      <dgm:prSet/>
      <dgm:spPr/>
      <dgm:t>
        <a:bodyPr/>
        <a:lstStyle/>
        <a:p>
          <a:r>
            <a:rPr lang="nl-NL" dirty="0"/>
            <a:t>Denk ook aan huur, subsidies, kosten voor gas, water en licht, uitgaven aan boodschappen, kleding, cadeautjes, etc.</a:t>
          </a:r>
          <a:endParaRPr lang="en-US" dirty="0"/>
        </a:p>
      </dgm:t>
    </dgm:pt>
    <dgm:pt modelId="{0E6A820F-1CD6-45EE-ACC8-2F2B5ADC9D44}" type="parTrans" cxnId="{3732FF5B-A17D-430B-A522-CB1417051E76}">
      <dgm:prSet/>
      <dgm:spPr/>
      <dgm:t>
        <a:bodyPr/>
        <a:lstStyle/>
        <a:p>
          <a:endParaRPr lang="en-US"/>
        </a:p>
      </dgm:t>
    </dgm:pt>
    <dgm:pt modelId="{D11B7DFA-FBD9-4688-9868-ADD7E0DABB2A}" type="sibTrans" cxnId="{3732FF5B-A17D-430B-A522-CB1417051E76}">
      <dgm:prSet/>
      <dgm:spPr/>
      <dgm:t>
        <a:bodyPr/>
        <a:lstStyle/>
        <a:p>
          <a:endParaRPr lang="en-US"/>
        </a:p>
      </dgm:t>
    </dgm:pt>
    <dgm:pt modelId="{32333BFC-A818-4C89-AD19-00D7D5BA4E0D}" type="pres">
      <dgm:prSet presAssocID="{7600AE54-BFFB-41C9-9953-26ADEDD6FE33}" presName="root" presStyleCnt="0">
        <dgm:presLayoutVars>
          <dgm:dir/>
          <dgm:resizeHandles val="exact"/>
        </dgm:presLayoutVars>
      </dgm:prSet>
      <dgm:spPr/>
    </dgm:pt>
    <dgm:pt modelId="{395D1C07-9566-44CA-B423-AB4405D05B9F}" type="pres">
      <dgm:prSet presAssocID="{42F60DAD-5DD2-4E8B-B0B9-33FB8BDD3DBE}" presName="compNode" presStyleCnt="0"/>
      <dgm:spPr/>
    </dgm:pt>
    <dgm:pt modelId="{9D8246D8-41AE-470A-BB81-855884E529DC}" type="pres">
      <dgm:prSet presAssocID="{42F60DAD-5DD2-4E8B-B0B9-33FB8BDD3DBE}" presName="bgRect" presStyleLbl="bgShp" presStyleIdx="0" presStyleCnt="2"/>
      <dgm:spPr/>
    </dgm:pt>
    <dgm:pt modelId="{922F210D-1C3D-4B30-ADCC-394BA0F6D4F1}" type="pres">
      <dgm:prSet presAssocID="{42F60DAD-5DD2-4E8B-B0B9-33FB8BDD3DB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prechaun Hat"/>
        </a:ext>
      </dgm:extLst>
    </dgm:pt>
    <dgm:pt modelId="{7A514B62-D8BD-46BA-A132-9058CD4E4714}" type="pres">
      <dgm:prSet presAssocID="{42F60DAD-5DD2-4E8B-B0B9-33FB8BDD3DBE}" presName="spaceRect" presStyleCnt="0"/>
      <dgm:spPr/>
    </dgm:pt>
    <dgm:pt modelId="{3AEA4695-0FE9-4027-BD5E-A5685DC3478E}" type="pres">
      <dgm:prSet presAssocID="{42F60DAD-5DD2-4E8B-B0B9-33FB8BDD3DBE}" presName="parTx" presStyleLbl="revTx" presStyleIdx="0" presStyleCnt="2">
        <dgm:presLayoutVars>
          <dgm:chMax val="0"/>
          <dgm:chPref val="0"/>
        </dgm:presLayoutVars>
      </dgm:prSet>
      <dgm:spPr/>
    </dgm:pt>
    <dgm:pt modelId="{A537F507-A906-4FD2-AD35-1DEC492E4989}" type="pres">
      <dgm:prSet presAssocID="{E3B9C68F-6C68-4BFB-AA31-4BD60AB8BFB7}" presName="sibTrans" presStyleCnt="0"/>
      <dgm:spPr/>
    </dgm:pt>
    <dgm:pt modelId="{09CB2261-A9AF-40BC-BD7A-57652E69E030}" type="pres">
      <dgm:prSet presAssocID="{BF98E717-F116-418E-9BE7-5652558D0BE7}" presName="compNode" presStyleCnt="0"/>
      <dgm:spPr/>
    </dgm:pt>
    <dgm:pt modelId="{FEE980FE-3BCD-4033-9255-158538AE4C84}" type="pres">
      <dgm:prSet presAssocID="{BF98E717-F116-418E-9BE7-5652558D0BE7}" presName="bgRect" presStyleLbl="bgShp" presStyleIdx="1" presStyleCnt="2"/>
      <dgm:spPr/>
    </dgm:pt>
    <dgm:pt modelId="{9BD6A4FA-9FA8-4568-BED1-5466580CBDA0}" type="pres">
      <dgm:prSet presAssocID="{BF98E717-F116-418E-9BE7-5652558D0BE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refighter"/>
        </a:ext>
      </dgm:extLst>
    </dgm:pt>
    <dgm:pt modelId="{8D72D7C3-4FC7-40F1-AEED-28AEE22BF598}" type="pres">
      <dgm:prSet presAssocID="{BF98E717-F116-418E-9BE7-5652558D0BE7}" presName="spaceRect" presStyleCnt="0"/>
      <dgm:spPr/>
    </dgm:pt>
    <dgm:pt modelId="{7CD3C18E-8DCA-41FA-9454-D842B14FF1C6}" type="pres">
      <dgm:prSet presAssocID="{BF98E717-F116-418E-9BE7-5652558D0BE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15AA4526-7703-40D2-85E8-F000EAF5F32C}" type="presOf" srcId="{42F60DAD-5DD2-4E8B-B0B9-33FB8BDD3DBE}" destId="{3AEA4695-0FE9-4027-BD5E-A5685DC3478E}" srcOrd="0" destOrd="0" presId="urn:microsoft.com/office/officeart/2018/2/layout/IconVerticalSolidList"/>
    <dgm:cxn modelId="{21095232-58E5-4A7A-A2C1-F7A1F0E6E563}" type="presOf" srcId="{BF98E717-F116-418E-9BE7-5652558D0BE7}" destId="{7CD3C18E-8DCA-41FA-9454-D842B14FF1C6}" srcOrd="0" destOrd="0" presId="urn:microsoft.com/office/officeart/2018/2/layout/IconVerticalSolidList"/>
    <dgm:cxn modelId="{E9444638-704D-46E1-AA80-C48C5DE1D0FF}" type="presOf" srcId="{7600AE54-BFFB-41C9-9953-26ADEDD6FE33}" destId="{32333BFC-A818-4C89-AD19-00D7D5BA4E0D}" srcOrd="0" destOrd="0" presId="urn:microsoft.com/office/officeart/2018/2/layout/IconVerticalSolidList"/>
    <dgm:cxn modelId="{3732FF5B-A17D-430B-A522-CB1417051E76}" srcId="{7600AE54-BFFB-41C9-9953-26ADEDD6FE33}" destId="{BF98E717-F116-418E-9BE7-5652558D0BE7}" srcOrd="1" destOrd="0" parTransId="{0E6A820F-1CD6-45EE-ACC8-2F2B5ADC9D44}" sibTransId="{D11B7DFA-FBD9-4688-9868-ADD7E0DABB2A}"/>
    <dgm:cxn modelId="{EFE91FA8-539B-4AB7-B20D-C06191C1EA99}" srcId="{7600AE54-BFFB-41C9-9953-26ADEDD6FE33}" destId="{42F60DAD-5DD2-4E8B-B0B9-33FB8BDD3DBE}" srcOrd="0" destOrd="0" parTransId="{F95D7E2B-60E6-414E-B0B0-9E0A6437850F}" sibTransId="{E3B9C68F-6C68-4BFB-AA31-4BD60AB8BFB7}"/>
    <dgm:cxn modelId="{0F5B6555-F43C-484C-9272-FF3973992B24}" type="presParOf" srcId="{32333BFC-A818-4C89-AD19-00D7D5BA4E0D}" destId="{395D1C07-9566-44CA-B423-AB4405D05B9F}" srcOrd="0" destOrd="0" presId="urn:microsoft.com/office/officeart/2018/2/layout/IconVerticalSolidList"/>
    <dgm:cxn modelId="{6E2467BD-E9CC-4DDB-A3E3-5760A778A285}" type="presParOf" srcId="{395D1C07-9566-44CA-B423-AB4405D05B9F}" destId="{9D8246D8-41AE-470A-BB81-855884E529DC}" srcOrd="0" destOrd="0" presId="urn:microsoft.com/office/officeart/2018/2/layout/IconVerticalSolidList"/>
    <dgm:cxn modelId="{1093C2FB-D522-4626-9F82-198ABCE48C46}" type="presParOf" srcId="{395D1C07-9566-44CA-B423-AB4405D05B9F}" destId="{922F210D-1C3D-4B30-ADCC-394BA0F6D4F1}" srcOrd="1" destOrd="0" presId="urn:microsoft.com/office/officeart/2018/2/layout/IconVerticalSolidList"/>
    <dgm:cxn modelId="{C771F623-5539-4A4B-BD9C-8E4615DDCB51}" type="presParOf" srcId="{395D1C07-9566-44CA-B423-AB4405D05B9F}" destId="{7A514B62-D8BD-46BA-A132-9058CD4E4714}" srcOrd="2" destOrd="0" presId="urn:microsoft.com/office/officeart/2018/2/layout/IconVerticalSolidList"/>
    <dgm:cxn modelId="{2AD5EBD9-1954-40EA-927C-CA52BC3E7099}" type="presParOf" srcId="{395D1C07-9566-44CA-B423-AB4405D05B9F}" destId="{3AEA4695-0FE9-4027-BD5E-A5685DC3478E}" srcOrd="3" destOrd="0" presId="urn:microsoft.com/office/officeart/2018/2/layout/IconVerticalSolidList"/>
    <dgm:cxn modelId="{3F5DE99A-C29B-42DA-B4E4-079631BBBAC9}" type="presParOf" srcId="{32333BFC-A818-4C89-AD19-00D7D5BA4E0D}" destId="{A537F507-A906-4FD2-AD35-1DEC492E4989}" srcOrd="1" destOrd="0" presId="urn:microsoft.com/office/officeart/2018/2/layout/IconVerticalSolidList"/>
    <dgm:cxn modelId="{95751FC2-F630-4DE1-BBD7-4B5D84E4C58D}" type="presParOf" srcId="{32333BFC-A818-4C89-AD19-00D7D5BA4E0D}" destId="{09CB2261-A9AF-40BC-BD7A-57652E69E030}" srcOrd="2" destOrd="0" presId="urn:microsoft.com/office/officeart/2018/2/layout/IconVerticalSolidList"/>
    <dgm:cxn modelId="{13CA616E-0713-43D4-A2F8-5C764A09B662}" type="presParOf" srcId="{09CB2261-A9AF-40BC-BD7A-57652E69E030}" destId="{FEE980FE-3BCD-4033-9255-158538AE4C84}" srcOrd="0" destOrd="0" presId="urn:microsoft.com/office/officeart/2018/2/layout/IconVerticalSolidList"/>
    <dgm:cxn modelId="{3166C8E4-5289-415A-B31A-1AC565506506}" type="presParOf" srcId="{09CB2261-A9AF-40BC-BD7A-57652E69E030}" destId="{9BD6A4FA-9FA8-4568-BED1-5466580CBDA0}" srcOrd="1" destOrd="0" presId="urn:microsoft.com/office/officeart/2018/2/layout/IconVerticalSolidList"/>
    <dgm:cxn modelId="{31BA20F4-CA72-4C9F-B4C5-33AF40D60061}" type="presParOf" srcId="{09CB2261-A9AF-40BC-BD7A-57652E69E030}" destId="{8D72D7C3-4FC7-40F1-AEED-28AEE22BF598}" srcOrd="2" destOrd="0" presId="urn:microsoft.com/office/officeart/2018/2/layout/IconVerticalSolidList"/>
    <dgm:cxn modelId="{52512258-0046-44BE-BD59-A1917D5E0634}" type="presParOf" srcId="{09CB2261-A9AF-40BC-BD7A-57652E69E030}" destId="{7CD3C18E-8DCA-41FA-9454-D842B14FF1C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246D8-41AE-470A-BB81-855884E529DC}">
      <dsp:nvSpPr>
        <dsp:cNvPr id="0" name=""/>
        <dsp:cNvSpPr/>
      </dsp:nvSpPr>
      <dsp:spPr>
        <a:xfrm>
          <a:off x="0" y="800734"/>
          <a:ext cx="5607050" cy="14782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2F210D-1C3D-4B30-ADCC-394BA0F6D4F1}">
      <dsp:nvSpPr>
        <dsp:cNvPr id="0" name=""/>
        <dsp:cNvSpPr/>
      </dsp:nvSpPr>
      <dsp:spPr>
        <a:xfrm>
          <a:off x="447179" y="1133347"/>
          <a:ext cx="813054" cy="8130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EA4695-0FE9-4027-BD5E-A5685DC3478E}">
      <dsp:nvSpPr>
        <dsp:cNvPr id="0" name=""/>
        <dsp:cNvSpPr/>
      </dsp:nvSpPr>
      <dsp:spPr>
        <a:xfrm>
          <a:off x="1707413" y="800734"/>
          <a:ext cx="3899636" cy="1478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51" tIns="156451" rIns="156451" bIns="156451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Jullie gaan </a:t>
          </a:r>
          <a:r>
            <a:rPr lang="nl-NL" sz="2100" b="1" kern="1200" dirty="0"/>
            <a:t>een maand </a:t>
          </a:r>
          <a:r>
            <a:rPr lang="nl-NL" sz="2100" kern="1200" dirty="0"/>
            <a:t>lang jullie eigen kasboek bijhouden</a:t>
          </a:r>
          <a:endParaRPr lang="en-US" sz="2100" kern="1200" dirty="0"/>
        </a:p>
      </dsp:txBody>
      <dsp:txXfrm>
        <a:off x="1707413" y="800734"/>
        <a:ext cx="3899636" cy="1478280"/>
      </dsp:txXfrm>
    </dsp:sp>
    <dsp:sp modelId="{FEE980FE-3BCD-4033-9255-158538AE4C84}">
      <dsp:nvSpPr>
        <dsp:cNvPr id="0" name=""/>
        <dsp:cNvSpPr/>
      </dsp:nvSpPr>
      <dsp:spPr>
        <a:xfrm>
          <a:off x="0" y="2648585"/>
          <a:ext cx="5607050" cy="1478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D6A4FA-9FA8-4568-BED1-5466580CBDA0}">
      <dsp:nvSpPr>
        <dsp:cNvPr id="0" name=""/>
        <dsp:cNvSpPr/>
      </dsp:nvSpPr>
      <dsp:spPr>
        <a:xfrm>
          <a:off x="447179" y="2981198"/>
          <a:ext cx="813054" cy="8130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D3C18E-8DCA-41FA-9454-D842B14FF1C6}">
      <dsp:nvSpPr>
        <dsp:cNvPr id="0" name=""/>
        <dsp:cNvSpPr/>
      </dsp:nvSpPr>
      <dsp:spPr>
        <a:xfrm>
          <a:off x="1707413" y="2648585"/>
          <a:ext cx="3899636" cy="1478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51" tIns="156451" rIns="156451" bIns="156451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Denk ook aan huur, subsidies, kosten voor gas, water en licht, uitgaven aan boodschappen, kleding, cadeautjes, etc.</a:t>
          </a:r>
          <a:endParaRPr lang="en-US" sz="2100" kern="1200" dirty="0"/>
        </a:p>
      </dsp:txBody>
      <dsp:txXfrm>
        <a:off x="1707413" y="2648585"/>
        <a:ext cx="3899636" cy="1478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81169B-D468-41C6-AA77-0321FA3143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Deskundigheid en organisatie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28647C3-A451-4757-BDD2-5FCCDA5B6F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W18 PW</a:t>
            </a:r>
          </a:p>
        </p:txBody>
      </p:sp>
    </p:spTree>
    <p:extLst>
      <p:ext uri="{BB962C8B-B14F-4D97-AF65-F5344CB8AC3E}">
        <p14:creationId xmlns:p14="http://schemas.microsoft.com/office/powerpoint/2010/main" val="67929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EB7A8-939E-42A7-A126-B5E21551C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VORIGE LES -Medezeggenschapsraad (MR)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8F50E4-FB67-43AC-81DD-A01DA9ECB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86581"/>
          </a:xfrm>
        </p:spPr>
        <p:txBody>
          <a:bodyPr>
            <a:normAutofit/>
          </a:bodyPr>
          <a:lstStyle/>
          <a:p>
            <a:r>
              <a:rPr lang="nl-NL" sz="2200" dirty="0"/>
              <a:t>Wat is een medezeggenschapsraad?</a:t>
            </a:r>
          </a:p>
          <a:p>
            <a:r>
              <a:rPr lang="nl-NL" sz="2200" dirty="0"/>
              <a:t>Wie zitten er in een medezeggenschapsraad?</a:t>
            </a:r>
          </a:p>
          <a:p>
            <a:endParaRPr lang="nl-NL" sz="2200" dirty="0"/>
          </a:p>
          <a:p>
            <a:r>
              <a:rPr lang="nl-NL" sz="2200" dirty="0"/>
              <a:t>Elke school </a:t>
            </a:r>
            <a:r>
              <a:rPr lang="nl-NL" sz="2200" b="1" dirty="0"/>
              <a:t>moet</a:t>
            </a:r>
            <a:r>
              <a:rPr lang="nl-NL" sz="2200" dirty="0"/>
              <a:t> een MR hebben</a:t>
            </a:r>
          </a:p>
          <a:p>
            <a:r>
              <a:rPr lang="nl-NL" sz="2200" dirty="0"/>
              <a:t>MR geeft advies</a:t>
            </a:r>
          </a:p>
          <a:p>
            <a:endParaRPr lang="nl-NL" sz="2200" dirty="0"/>
          </a:p>
          <a:p>
            <a:r>
              <a:rPr lang="nl-NL" sz="2200" dirty="0"/>
              <a:t>Hoe noem je een medezeggenschapsraad in de kinderopvang?</a:t>
            </a:r>
          </a:p>
          <a:p>
            <a:r>
              <a:rPr lang="nl-NL" sz="2200" dirty="0"/>
              <a:t>Is er een oudercommissie op jullie stagelocaties?</a:t>
            </a:r>
          </a:p>
        </p:txBody>
      </p:sp>
      <p:pic>
        <p:nvPicPr>
          <p:cNvPr id="2050" name="Picture 2" descr="Kaleidoscoop &gt; Ouders &gt; Medezeggenschapsraad">
            <a:extLst>
              <a:ext uri="{FF2B5EF4-FFF2-40B4-BE49-F238E27FC236}">
                <a16:creationId xmlns:a16="http://schemas.microsoft.com/office/drawing/2014/main" id="{A80D1987-F6BA-486E-80C2-4127448E3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938" y="3184988"/>
            <a:ext cx="2750926" cy="229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Terugblik 2014; Wat hebben we geleerd van afgelopen jaar ...">
            <a:extLst>
              <a:ext uri="{FF2B5EF4-FFF2-40B4-BE49-F238E27FC236}">
                <a16:creationId xmlns:a16="http://schemas.microsoft.com/office/drawing/2014/main" id="{351EC995-A0C4-45D7-A2CB-5671CA3D2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5476" y="1115674"/>
            <a:ext cx="826750" cy="5206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74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F97A9-C8FF-49EE-8083-0A0E23F8E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Financiële administratie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399846-CF5C-4256-870D-308AA8ACD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81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/>
              <a:t>= alle financiële gegevens die je vastlegt, opslaat en beheert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dirty="0"/>
              <a:t>Wat zou het doel hiervan kunnen zijn?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dirty="0"/>
              <a:t>Doel = zicht houden op inkomsten en uitgaven</a:t>
            </a:r>
          </a:p>
        </p:txBody>
      </p:sp>
    </p:spTree>
    <p:extLst>
      <p:ext uri="{BB962C8B-B14F-4D97-AF65-F5344CB8AC3E}">
        <p14:creationId xmlns:p14="http://schemas.microsoft.com/office/powerpoint/2010/main" val="348846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583CED-F6B2-4495-A204-1C32553C5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bewaarplicht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8BC1A5-4564-4834-A3FF-0AF96E3D8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200" dirty="0"/>
              <a:t>= wettelijk vastgelegd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dirty="0"/>
              <a:t>Hoelang moeten organisaties financiële gegevens bewaren?</a:t>
            </a:r>
          </a:p>
          <a:p>
            <a:pPr marL="0" indent="0">
              <a:buNone/>
            </a:pPr>
            <a:r>
              <a:rPr lang="nl-NL" sz="2200" b="1" dirty="0"/>
              <a:t>7 jaar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929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AC7C4F-C84B-496E-8B5C-7EFD3F57E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kasboek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12AF48-CA1A-446B-8756-49FAB05C0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43731"/>
          </a:xfrm>
        </p:spPr>
        <p:txBody>
          <a:bodyPr>
            <a:normAutofit/>
          </a:bodyPr>
          <a:lstStyle/>
          <a:p>
            <a:r>
              <a:rPr lang="nl-NL" sz="2200" dirty="0"/>
              <a:t>Wat is een kasboek?</a:t>
            </a:r>
          </a:p>
          <a:p>
            <a:pPr marL="0" indent="0">
              <a:buNone/>
            </a:pPr>
            <a:r>
              <a:rPr lang="nl-NL" sz="2200" dirty="0"/>
              <a:t>= overzicht van alle inkomsten en uitgaven over een bepaalde periode (wordt ook wel </a:t>
            </a:r>
            <a:r>
              <a:rPr lang="nl-NL" sz="2200" i="1" dirty="0"/>
              <a:t>financiële feiten </a:t>
            </a:r>
            <a:r>
              <a:rPr lang="nl-NL" sz="2200" dirty="0"/>
              <a:t>genoemd)</a:t>
            </a:r>
          </a:p>
          <a:p>
            <a:pPr marL="0" indent="0">
              <a:buNone/>
            </a:pPr>
            <a:endParaRPr lang="nl-NL" sz="2200" dirty="0"/>
          </a:p>
          <a:p>
            <a:r>
              <a:rPr lang="nl-NL" sz="2200" dirty="0"/>
              <a:t>Waar zouden jullie op kunnen bezuinigen?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903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958A26-76F6-4A2A-B7F5-7A71A8D4C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kasboek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CD8575-7BE8-465F-9DCA-F7A1FB488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29431"/>
          </a:xfrm>
        </p:spPr>
        <p:txBody>
          <a:bodyPr/>
          <a:lstStyle/>
          <a:p>
            <a:pPr marL="0" indent="0">
              <a:buNone/>
            </a:pPr>
            <a:r>
              <a:rPr lang="nl-NL" sz="2200" dirty="0"/>
              <a:t>Opbouw kasboek:</a:t>
            </a:r>
          </a:p>
          <a:p>
            <a:r>
              <a:rPr lang="nl-NL" sz="2200" dirty="0"/>
              <a:t>Datum</a:t>
            </a:r>
          </a:p>
          <a:p>
            <a:r>
              <a:rPr lang="nl-NL" sz="2200" dirty="0"/>
              <a:t>Nummer</a:t>
            </a:r>
          </a:p>
          <a:p>
            <a:r>
              <a:rPr lang="nl-NL" sz="2200" dirty="0"/>
              <a:t>Omschrijving</a:t>
            </a:r>
          </a:p>
          <a:p>
            <a:r>
              <a:rPr lang="nl-NL" sz="2200" dirty="0"/>
              <a:t>Inkomsten (debet)</a:t>
            </a:r>
          </a:p>
          <a:p>
            <a:r>
              <a:rPr lang="nl-NL" sz="2200" dirty="0"/>
              <a:t>Uitgaven (credit)</a:t>
            </a:r>
          </a:p>
          <a:p>
            <a:endParaRPr lang="nl-NL" dirty="0"/>
          </a:p>
        </p:txBody>
      </p:sp>
      <p:pic>
        <p:nvPicPr>
          <p:cNvPr id="1026" name="Picture 2" descr="Voorbeeld van afbeelding">
            <a:extLst>
              <a:ext uri="{FF2B5EF4-FFF2-40B4-BE49-F238E27FC236}">
                <a16:creationId xmlns:a16="http://schemas.microsoft.com/office/drawing/2014/main" id="{40A0CB9D-3A3C-4B4D-99CF-2C301ED6C3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933"/>
          <a:stretch/>
        </p:blipFill>
        <p:spPr bwMode="auto">
          <a:xfrm>
            <a:off x="5189373" y="2638044"/>
            <a:ext cx="4771491" cy="32647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95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FFC9634-3DDF-470B-8F18-5B104CF97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77E501-B521-4B06-96AB-DC473865DD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408125-7A2C-4A05-B9E5-FFF5E6C92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nl-NL" sz="2600">
                <a:solidFill>
                  <a:schemeClr val="bg1"/>
                </a:solidFill>
              </a:rPr>
              <a:t>Opdracht kasboek bijhouden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329844D1-2F36-4711-8FC1-0254A3C13B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250907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7287856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177</Words>
  <Application>Microsoft Office PowerPoint</Application>
  <PresentationFormat>Breedbeeld</PresentationFormat>
  <Paragraphs>39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Pakket</vt:lpstr>
      <vt:lpstr>Deskundigheid en organisatie</vt:lpstr>
      <vt:lpstr>TERUGBLIK VORIGE LES -Medezeggenschapsraad (MR)</vt:lpstr>
      <vt:lpstr>Financiële administratie</vt:lpstr>
      <vt:lpstr>bewaarplicht</vt:lpstr>
      <vt:lpstr>kasboek</vt:lpstr>
      <vt:lpstr>kasboek</vt:lpstr>
      <vt:lpstr>Opdracht kasboek bijhouden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en organisatie</dc:title>
  <dc:creator>Myrthe Langeveld</dc:creator>
  <cp:lastModifiedBy>Myrthe Langeveld</cp:lastModifiedBy>
  <cp:revision>2</cp:revision>
  <dcterms:created xsi:type="dcterms:W3CDTF">2020-05-25T07:08:53Z</dcterms:created>
  <dcterms:modified xsi:type="dcterms:W3CDTF">2020-05-25T07:11:27Z</dcterms:modified>
</cp:coreProperties>
</file>